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859" r:id="rId2"/>
    <p:sldId id="906" r:id="rId3"/>
    <p:sldId id="910" r:id="rId4"/>
    <p:sldId id="911" r:id="rId5"/>
    <p:sldId id="912" r:id="rId6"/>
    <p:sldId id="913" r:id="rId7"/>
    <p:sldId id="914" r:id="rId8"/>
    <p:sldId id="915" r:id="rId9"/>
    <p:sldId id="916" r:id="rId10"/>
    <p:sldId id="917" r:id="rId11"/>
    <p:sldId id="918" r:id="rId12"/>
    <p:sldId id="919" r:id="rId13"/>
    <p:sldId id="920" r:id="rId14"/>
    <p:sldId id="921" r:id="rId15"/>
    <p:sldId id="922" r:id="rId16"/>
    <p:sldId id="923" r:id="rId17"/>
    <p:sldId id="924" r:id="rId18"/>
    <p:sldId id="925" r:id="rId19"/>
    <p:sldId id="927" r:id="rId20"/>
    <p:sldId id="928" r:id="rId21"/>
    <p:sldId id="929" r:id="rId22"/>
    <p:sldId id="936" r:id="rId23"/>
    <p:sldId id="937" r:id="rId24"/>
    <p:sldId id="938" r:id="rId25"/>
    <p:sldId id="930" r:id="rId26"/>
    <p:sldId id="931" r:id="rId27"/>
    <p:sldId id="932" r:id="rId28"/>
    <p:sldId id="933" r:id="rId29"/>
    <p:sldId id="934" r:id="rId3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89" d="100"/>
          <a:sy n="89" d="100"/>
        </p:scale>
        <p:origin x="648" y="8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pPr>
                <a:defRPr/>
              </a:pPr>
              <a:t>2024/12/16 Monday</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3138"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5" name="文本框 4"/>
          <p:cNvSpPr txBox="1"/>
          <p:nvPr userDrawn="1"/>
        </p:nvSpPr>
        <p:spPr>
          <a:xfrm>
            <a:off x="6023198" y="26126"/>
            <a:ext cx="6020757" cy="400110"/>
          </a:xfrm>
          <a:prstGeom prst="rect">
            <a:avLst/>
          </a:prstGeom>
          <a:noFill/>
        </p:spPr>
        <p:txBody>
          <a:bodyPr wrap="square" rtlCol="0">
            <a:spAutoFit/>
          </a:bodyPr>
          <a:lstStyle/>
          <a:p>
            <a:pPr algn="ct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课时训练  历史  八年级下  </a:t>
            </a:r>
            <a:r>
              <a:rPr lang="en-US" altLang="zh-CN" sz="2000" dirty="0" smtClean="0">
                <a:solidFill>
                  <a:prstClr val="black"/>
                </a:solidFill>
                <a:latin typeface="+mj-lt"/>
                <a:ea typeface="楷体" panose="02010609060101010101" pitchFamily="49" charset="-122"/>
              </a:rPr>
              <a:t>RMJY</a:t>
            </a:r>
            <a:endParaRPr lang="zh-CN" altLang="en-US" sz="2000" dirty="0">
              <a:solidFill>
                <a:prstClr val="black"/>
              </a:solidFill>
              <a:latin typeface="+mj-lt"/>
              <a:ea typeface="楷体" panose="02010609060101010101" pitchFamily="49" charset="-122"/>
            </a:endParaRPr>
          </a:p>
        </p:txBody>
      </p:sp>
    </p:spTree>
    <p:extLst>
      <p:ext uri="{BB962C8B-B14F-4D97-AF65-F5344CB8AC3E}">
        <p14:creationId xmlns:p14="http://schemas.microsoft.com/office/powerpoint/2010/main" val="4218949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pPr>
                <a:defRPr/>
              </a:pPr>
              <a:t>2024/12/16 Monday</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2630968"/>
            <a:ext cx="12192000" cy="1302088"/>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6000" dirty="0">
                <a:solidFill>
                  <a:srgbClr val="70AD47">
                    <a:lumMod val="75000"/>
                  </a:srgbClr>
                </a:solidFill>
                <a:ea typeface="楷体" panose="02010609060101010101" pitchFamily="49" charset="-122"/>
                <a:cs typeface="Times New Roman" panose="02020603050405020304" pitchFamily="18" charset="0"/>
              </a:rPr>
              <a:t>第二</a:t>
            </a:r>
            <a:r>
              <a:rPr lang="zh-CN" altLang="en-US" sz="6000" dirty="0">
                <a:solidFill>
                  <a:srgbClr val="70AD47">
                    <a:lumMod val="75000"/>
                  </a:srgbClr>
                </a:solidFill>
                <a:ea typeface="楷体" panose="02010609060101010101" pitchFamily="49" charset="-122"/>
                <a:cs typeface="Times New Roman" panose="02020603050405020304" pitchFamily="18" charset="0"/>
              </a:rPr>
              <a:t>单元提优大考卷</a:t>
            </a:r>
            <a:endParaRPr lang="zh-CN" altLang="en-US" sz="6000" dirty="0">
              <a:solidFill>
                <a:srgbClr val="70AD47">
                  <a:lumMod val="75000"/>
                </a:srgbClr>
              </a:solidFill>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174562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武清区期中</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土地改革后，面对农民一家一户难以解决的水利问题、难以抵御的自然灾害问题，我国对农业采取的措施是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走合作化道路</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实行公私合营</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建立人民公社</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引进国外资金</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中国国家博物馆珍藏着北京市手工业生产合作社联合总社发给北京第一食品生产合作社的入社批准书。这件文物可以作为研究三大改造的</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口述史料</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间接史料</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 </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音像</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史料</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实物史料</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7031310" y="1412776"/>
            <a:ext cx="407484" cy="461665"/>
          </a:xfrm>
          <a:prstGeom prst="rect">
            <a:avLst/>
          </a:prstGeom>
        </p:spPr>
        <p:txBody>
          <a:bodyPr wrap="none">
            <a:spAutoFit/>
          </a:bodyPr>
          <a:lstStyle/>
          <a:p>
            <a:r>
              <a:rPr lang="en-US" altLang="zh-CN" sz="2400" dirty="0"/>
              <a:t>A</a:t>
            </a:r>
            <a:endParaRPr lang="zh-CN" altLang="en-US" dirty="0"/>
          </a:p>
        </p:txBody>
      </p:sp>
      <p:sp>
        <p:nvSpPr>
          <p:cNvPr id="6" name="矩形 5"/>
          <p:cNvSpPr/>
          <p:nvPr/>
        </p:nvSpPr>
        <p:spPr>
          <a:xfrm>
            <a:off x="8318662" y="3627440"/>
            <a:ext cx="407484" cy="461665"/>
          </a:xfrm>
          <a:prstGeom prst="rect">
            <a:avLst/>
          </a:prstGeom>
        </p:spPr>
        <p:txBody>
          <a:bodyPr wrap="none">
            <a:spAutoFit/>
          </a:bodyPr>
          <a:lstStyle/>
          <a:p>
            <a:r>
              <a:rPr lang="en-US" altLang="zh-CN" sz="2400" dirty="0"/>
              <a:t>D</a:t>
            </a:r>
            <a:endParaRPr lang="zh-CN" altLang="en-US" dirty="0"/>
          </a:p>
        </p:txBody>
      </p:sp>
    </p:spTree>
    <p:extLst>
      <p:ext uri="{BB962C8B-B14F-4D97-AF65-F5344CB8AC3E}">
        <p14:creationId xmlns:p14="http://schemas.microsoft.com/office/powerpoint/2010/main" val="4258667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南开区期末</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年，国营经济已控制了国民经济的命脉，私营工厂只有依附国营经济才能生存。大部分资本家认识到公私合营是大势所趋。</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材料叙述的是我国对资本主义工商业进行社会主义改造的</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背景</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目的</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 </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内容</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作用</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企业的私有制向社会主义所有制转变，这在世界上早就出现过，但采用这样一种和平方法，使全国工商界都兴高采烈来接受这种改变，则是史无前例的。</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和平方法</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指的是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实行股份制</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廉价收购</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赎买政策</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无偿没收</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7076942" y="1980048"/>
            <a:ext cx="407484" cy="461665"/>
          </a:xfrm>
          <a:prstGeom prst="rect">
            <a:avLst/>
          </a:prstGeom>
        </p:spPr>
        <p:txBody>
          <a:bodyPr wrap="none">
            <a:spAutoFit/>
          </a:bodyPr>
          <a:lstStyle/>
          <a:p>
            <a:r>
              <a:rPr lang="en-US" altLang="zh-CN" sz="2400" dirty="0"/>
              <a:t>A</a:t>
            </a:r>
            <a:endParaRPr lang="zh-CN" altLang="en-US" dirty="0"/>
          </a:p>
        </p:txBody>
      </p:sp>
      <p:sp>
        <p:nvSpPr>
          <p:cNvPr id="6" name="矩形 5"/>
          <p:cNvSpPr/>
          <p:nvPr/>
        </p:nvSpPr>
        <p:spPr>
          <a:xfrm>
            <a:off x="2494806" y="4725144"/>
            <a:ext cx="407484" cy="461665"/>
          </a:xfrm>
          <a:prstGeom prst="rect">
            <a:avLst/>
          </a:prstGeom>
        </p:spPr>
        <p:txBody>
          <a:bodyPr wrap="none">
            <a:spAutoFit/>
          </a:bodyPr>
          <a:lstStyle/>
          <a:p>
            <a:r>
              <a:rPr lang="en-US" altLang="zh-CN" sz="2400" dirty="0"/>
              <a:t>C</a:t>
            </a:r>
            <a:endParaRPr lang="zh-CN" altLang="en-US" dirty="0"/>
          </a:p>
        </p:txBody>
      </p:sp>
    </p:spTree>
    <p:extLst>
      <p:ext uri="{BB962C8B-B14F-4D97-AF65-F5344CB8AC3E}">
        <p14:creationId xmlns:p14="http://schemas.microsoft.com/office/powerpoint/2010/main" val="4045274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世纪以来，中国社会经历了三次历史性巨变。第二次历史巨变是中华人民共和国的成立和社会主义制度的建立。与这两件大事相关的时间分别是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1949</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1951</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1952</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1954</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1949</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1956</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三大改造的实质是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提升工业水平</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变革生产关系</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调整产业结构</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建立政治制度</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551590" y="1412776"/>
            <a:ext cx="407484" cy="461665"/>
          </a:xfrm>
          <a:prstGeom prst="rect">
            <a:avLst/>
          </a:prstGeom>
        </p:spPr>
        <p:txBody>
          <a:bodyPr wrap="none">
            <a:spAutoFit/>
          </a:bodyPr>
          <a:lstStyle/>
          <a:p>
            <a:r>
              <a:rPr lang="en-US" altLang="zh-CN" sz="2400" dirty="0"/>
              <a:t>D</a:t>
            </a:r>
            <a:endParaRPr lang="zh-CN" altLang="en-US" dirty="0"/>
          </a:p>
        </p:txBody>
      </p:sp>
      <p:sp>
        <p:nvSpPr>
          <p:cNvPr id="6" name="矩形 5"/>
          <p:cNvSpPr/>
          <p:nvPr/>
        </p:nvSpPr>
        <p:spPr>
          <a:xfrm>
            <a:off x="3646934" y="3068960"/>
            <a:ext cx="389850" cy="461665"/>
          </a:xfrm>
          <a:prstGeom prst="rect">
            <a:avLst/>
          </a:prstGeom>
        </p:spPr>
        <p:txBody>
          <a:bodyPr wrap="none">
            <a:spAutoFit/>
          </a:bodyPr>
          <a:lstStyle/>
          <a:p>
            <a:r>
              <a:rPr lang="en-US" altLang="zh-CN" sz="2400" dirty="0"/>
              <a:t>B</a:t>
            </a:r>
            <a:endParaRPr lang="zh-CN" altLang="en-US" dirty="0"/>
          </a:p>
        </p:txBody>
      </p:sp>
    </p:spTree>
    <p:extLst>
      <p:ext uri="{BB962C8B-B14F-4D97-AF65-F5344CB8AC3E}">
        <p14:creationId xmlns:p14="http://schemas.microsoft.com/office/powerpoint/2010/main" val="3480460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某学者认为，中共八大报告所阐述的一些经济建设的重要方针，比较符合社会主义改造完成后我国经济工作的实际。这是因为中共八大</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在苏联的支持下召开</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改变了我国农业落后的现状</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提高了我国的国际地位</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正确分析了国内的主要矛盾</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018354" y="1439152"/>
            <a:ext cx="407484" cy="461665"/>
          </a:xfrm>
          <a:prstGeom prst="rect">
            <a:avLst/>
          </a:prstGeom>
        </p:spPr>
        <p:txBody>
          <a:bodyPr wrap="none">
            <a:spAutoFit/>
          </a:bodyPr>
          <a:lstStyle/>
          <a:p>
            <a:r>
              <a:rPr lang="en-US" altLang="zh-CN" sz="2400" dirty="0"/>
              <a:t>D</a:t>
            </a:r>
            <a:endParaRPr lang="zh-CN" altLang="en-US" dirty="0"/>
          </a:p>
        </p:txBody>
      </p:sp>
    </p:spTree>
    <p:extLst>
      <p:ext uri="{BB962C8B-B14F-4D97-AF65-F5344CB8AC3E}">
        <p14:creationId xmlns:p14="http://schemas.microsoft.com/office/powerpoint/2010/main" val="1647232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中国全面的大规模的社会主义建设开始于</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社会主义建设总路线的提出</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中共八大召开后</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土地改革</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三大改造</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一些流行词汇独具时代特色。</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1958</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年的流行词汇是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大跃进</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、人民公社</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真理标准、解放思想</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改革开放、深圳特区</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阶级斗争、公私合营</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6743278" y="882344"/>
            <a:ext cx="389850" cy="461665"/>
          </a:xfrm>
          <a:prstGeom prst="rect">
            <a:avLst/>
          </a:prstGeom>
        </p:spPr>
        <p:txBody>
          <a:bodyPr wrap="none">
            <a:spAutoFit/>
          </a:bodyPr>
          <a:lstStyle/>
          <a:p>
            <a:r>
              <a:rPr lang="en-US" altLang="zh-CN" sz="2400" dirty="0"/>
              <a:t>B</a:t>
            </a:r>
            <a:endParaRPr lang="zh-CN" altLang="en-US" dirty="0"/>
          </a:p>
        </p:txBody>
      </p:sp>
      <p:sp>
        <p:nvSpPr>
          <p:cNvPr id="6" name="矩形 5"/>
          <p:cNvSpPr/>
          <p:nvPr/>
        </p:nvSpPr>
        <p:spPr>
          <a:xfrm>
            <a:off x="7921782" y="2501688"/>
            <a:ext cx="407484" cy="461665"/>
          </a:xfrm>
          <a:prstGeom prst="rect">
            <a:avLst/>
          </a:prstGeom>
        </p:spPr>
        <p:txBody>
          <a:bodyPr wrap="none">
            <a:spAutoFit/>
          </a:bodyPr>
          <a:lstStyle/>
          <a:p>
            <a:r>
              <a:rPr lang="en-US" altLang="zh-CN" sz="2400" dirty="0"/>
              <a:t>A</a:t>
            </a:r>
            <a:endParaRPr lang="zh-CN" altLang="en-US" dirty="0"/>
          </a:p>
        </p:txBody>
      </p:sp>
    </p:spTree>
    <p:extLst>
      <p:ext uri="{BB962C8B-B14F-4D97-AF65-F5344CB8AC3E}">
        <p14:creationId xmlns:p14="http://schemas.microsoft.com/office/powerpoint/2010/main" val="4167865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上工人喊人，下地人等人；干活人看人，收工人撵人。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这首顺口溜是人民公社化运动时期劳动场面的真实写照。由此可见，人民公社体制</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挫伤了农民生产积极性</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促进了农村生产力发展</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提高了农业的发展水平</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废除了农村的剥削制度</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938678" y="882344"/>
            <a:ext cx="1872258" cy="403675"/>
          </a:xfrm>
          <a:prstGeom prst="rect">
            <a:avLst/>
          </a:prstGeom>
        </p:spPr>
      </p:pic>
      <p:sp>
        <p:nvSpPr>
          <p:cNvPr id="4" name="内容占位符 1"/>
          <p:cNvSpPr txBox="1">
            <a:spLocks/>
          </p:cNvSpPr>
          <p:nvPr/>
        </p:nvSpPr>
        <p:spPr bwMode="auto">
          <a:xfrm>
            <a:off x="360854" y="2927743"/>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1960</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月，周恩来、李富春在主持研究</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1961</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年国民经济计划控制数字时，提出对国民经济实行</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调整、巩固、充实、提高</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的八字方针。这一方针</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67118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调整了农村生产关系</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要求优先发展重工业</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67118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促进国民经济的发展</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阻碍社会经济的发展</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10758142" y="1426040"/>
            <a:ext cx="407484" cy="461665"/>
          </a:xfrm>
          <a:prstGeom prst="rect">
            <a:avLst/>
          </a:prstGeom>
        </p:spPr>
        <p:txBody>
          <a:bodyPr wrap="none">
            <a:spAutoFit/>
          </a:bodyPr>
          <a:lstStyle/>
          <a:p>
            <a:r>
              <a:rPr lang="en-US" altLang="zh-CN" sz="2400" dirty="0"/>
              <a:t>A</a:t>
            </a:r>
            <a:endParaRPr lang="zh-CN" altLang="en-US" dirty="0"/>
          </a:p>
        </p:txBody>
      </p:sp>
      <p:sp>
        <p:nvSpPr>
          <p:cNvPr id="8" name="矩形 7"/>
          <p:cNvSpPr/>
          <p:nvPr/>
        </p:nvSpPr>
        <p:spPr>
          <a:xfrm>
            <a:off x="9839622" y="3590207"/>
            <a:ext cx="407484" cy="461665"/>
          </a:xfrm>
          <a:prstGeom prst="rect">
            <a:avLst/>
          </a:prstGeom>
        </p:spPr>
        <p:txBody>
          <a:bodyPr wrap="none">
            <a:spAutoFit/>
          </a:bodyPr>
          <a:lstStyle/>
          <a:p>
            <a:r>
              <a:rPr lang="en-US" altLang="zh-CN" sz="2400" dirty="0"/>
              <a:t>C</a:t>
            </a:r>
            <a:endParaRPr lang="zh-CN" altLang="en-US" dirty="0"/>
          </a:p>
        </p:txBody>
      </p:sp>
    </p:spTree>
    <p:extLst>
      <p:ext uri="{BB962C8B-B14F-4D97-AF65-F5344CB8AC3E}">
        <p14:creationId xmlns:p14="http://schemas.microsoft.com/office/powerpoint/2010/main" val="3918811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524315"/>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南开区期末改编</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中共八大后的十年，社会主义建设虽然出现挫折，但仍然取得显著成就。下列成就中不属于这一时期的是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武汉、包头两大钢铁基地</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建成</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大庆油田、大港油田建成</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修建了兰新、兰青、包兰等</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铁路</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成功发射了第一颗人造地球卫星</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1965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年，一项重要的科学研究在中国科学院上海生物化学研究所获得成功。这项成果是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籼型杂交水稻</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人工合成结晶牛胰岛素</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武汉钢铁基地</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治疗疟疾的新方法</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7391350" y="1412776"/>
            <a:ext cx="407484" cy="461665"/>
          </a:xfrm>
          <a:prstGeom prst="rect">
            <a:avLst/>
          </a:prstGeom>
        </p:spPr>
        <p:txBody>
          <a:bodyPr wrap="none">
            <a:spAutoFit/>
          </a:bodyPr>
          <a:lstStyle/>
          <a:p>
            <a:r>
              <a:rPr lang="en-US" altLang="zh-CN" sz="2400" dirty="0"/>
              <a:t>D</a:t>
            </a:r>
            <a:endParaRPr lang="zh-CN" altLang="en-US" dirty="0"/>
          </a:p>
        </p:txBody>
      </p:sp>
      <p:sp>
        <p:nvSpPr>
          <p:cNvPr id="6" name="矩形 5"/>
          <p:cNvSpPr/>
          <p:nvPr/>
        </p:nvSpPr>
        <p:spPr>
          <a:xfrm>
            <a:off x="1630710" y="3627440"/>
            <a:ext cx="389850" cy="461665"/>
          </a:xfrm>
          <a:prstGeom prst="rect">
            <a:avLst/>
          </a:prstGeom>
        </p:spPr>
        <p:txBody>
          <a:bodyPr wrap="none">
            <a:spAutoFit/>
          </a:bodyPr>
          <a:lstStyle/>
          <a:p>
            <a:r>
              <a:rPr lang="en-US" altLang="zh-CN" sz="2400" dirty="0"/>
              <a:t>B</a:t>
            </a:r>
            <a:endParaRPr lang="zh-CN" altLang="en-US" dirty="0"/>
          </a:p>
        </p:txBody>
      </p:sp>
    </p:spTree>
    <p:extLst>
      <p:ext uri="{BB962C8B-B14F-4D97-AF65-F5344CB8AC3E}">
        <p14:creationId xmlns:p14="http://schemas.microsoft.com/office/powerpoint/2010/main" val="603209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汉沽第八中学期中</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习近平称赞他</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路漫漫其修远矣，两袖清风来去。为官一任，造福一方，遂了平生意</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，兰考人民评价他</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心里装着全县的干部群众，唯独没有他自己</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。材料中的他是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焦裕禄</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王进喜</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 </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雷锋</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邓稼先</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学习雷锋好榜样，放到哪里哪里亮</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几十年来，雷锋精神影响了几代中国人。雷锋精神的核心是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忧国忧民</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实事求是</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执政为民</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无私奉献</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943078" y="1962464"/>
            <a:ext cx="407484" cy="461665"/>
          </a:xfrm>
          <a:prstGeom prst="rect">
            <a:avLst/>
          </a:prstGeom>
        </p:spPr>
        <p:txBody>
          <a:bodyPr wrap="none">
            <a:spAutoFit/>
          </a:bodyPr>
          <a:lstStyle/>
          <a:p>
            <a:r>
              <a:rPr lang="en-US" altLang="zh-CN" sz="2400" dirty="0"/>
              <a:t>A</a:t>
            </a:r>
            <a:endParaRPr lang="zh-CN" altLang="en-US" dirty="0"/>
          </a:p>
        </p:txBody>
      </p:sp>
      <p:sp>
        <p:nvSpPr>
          <p:cNvPr id="6" name="矩形 5"/>
          <p:cNvSpPr/>
          <p:nvPr/>
        </p:nvSpPr>
        <p:spPr>
          <a:xfrm>
            <a:off x="3745318" y="4157872"/>
            <a:ext cx="407484" cy="461665"/>
          </a:xfrm>
          <a:prstGeom prst="rect">
            <a:avLst/>
          </a:prstGeom>
        </p:spPr>
        <p:txBody>
          <a:bodyPr wrap="none">
            <a:spAutoFit/>
          </a:bodyPr>
          <a:lstStyle/>
          <a:p>
            <a:r>
              <a:rPr lang="en-US" altLang="zh-CN" sz="2400" dirty="0"/>
              <a:t>D</a:t>
            </a:r>
            <a:endParaRPr lang="zh-CN" altLang="en-US" dirty="0"/>
          </a:p>
        </p:txBody>
      </p:sp>
    </p:spTree>
    <p:extLst>
      <p:ext uri="{BB962C8B-B14F-4D97-AF65-F5344CB8AC3E}">
        <p14:creationId xmlns:p14="http://schemas.microsoft.com/office/powerpoint/2010/main" val="2162820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58827"/>
            <a:ext cx="11485848" cy="3346237"/>
          </a:xfrm>
        </p:spPr>
        <p:txBody>
          <a:bodyPr/>
          <a:lstStyle/>
          <a:p>
            <a:pPr hangingPunct="0">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材料解析题</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阅读下列材料，回答问题。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为中华人民共和国奠基</a:t>
            </a:r>
            <a:r>
              <a:rPr lang="en-US" altLang="zh-CN"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这次会议通过了《中国人民政治协商会议共同纲领》</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大会选举毛泽东为中华人民共和国中央人民政府主席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朱德、刘少奇、宋庆龄、李济深、张澜、高岗为副主席</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86104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材料一是哪次会议的内容？这次会议通过的《中国人民政治协商会议共同纲领》在中国历史上具有怎样的地位？这次会议的召开标志着中华人民共和国正式确立了哪一项基本政治制度？</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547522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中国人民政治协商会议第一届全体会议。起临时宪法的作用。中国共产党领导的多党合作和政治协商制度。</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06527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862322"/>
          </a:xfrm>
        </p:spPr>
        <p:txBody>
          <a:bodyPr/>
          <a:lstStyle/>
          <a:p>
            <a:pPr hangingPunct="0">
              <a:spcAft>
                <a:spcPts val="0"/>
              </a:spcAft>
              <a:tabLst>
                <a:tab pos="5671185" algn="l"/>
              </a:tabLst>
            </a:pPr>
            <a:r>
              <a:rPr lang="en-US" altLang="zh-CN"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为中华人民共和国引路</a:t>
            </a:r>
            <a:r>
              <a:rPr lang="en-US" altLang="zh-CN"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大会讨论通过了一部文献</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规定</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中华人民共和国是工人阶级领导的、以工农联盟为基础的人民民主国家</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写出材料二中这次大会召开的时间及通过的文献名称。这次会议确立的我国的根本政治制度是什么？</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346398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1954</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年</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《中华人民共和国宪法》。人民代表大会制度。</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74265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单项选择题</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现在我们能造什么？能造桌子椅子，能造茶碗茶壶</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但是，一辆汽车、一架飞机、一辆坦克、一辆拖拉机都不能造。</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材料表明中华人民共和国成立初期</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我国工业基础十分薄弱</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人民生活亟待改善</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我国工农业发展不平衡</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农业改造势在必行</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063758" y="1972824"/>
            <a:ext cx="407484" cy="461665"/>
          </a:xfrm>
          <a:prstGeom prst="rect">
            <a:avLst/>
          </a:prstGeom>
        </p:spPr>
        <p:txBody>
          <a:bodyPr wrap="none">
            <a:spAutoFit/>
          </a:bodyPr>
          <a:lstStyle/>
          <a:p>
            <a:r>
              <a:rPr lang="en-US" altLang="zh-CN" sz="2400" dirty="0"/>
              <a:t>A</a:t>
            </a:r>
            <a:endParaRPr lang="zh-CN" altLang="en-US" dirty="0"/>
          </a:p>
        </p:txBody>
      </p:sp>
    </p:spTree>
    <p:extLst>
      <p:ext uri="{BB962C8B-B14F-4D97-AF65-F5344CB8AC3E}">
        <p14:creationId xmlns:p14="http://schemas.microsoft.com/office/powerpoint/2010/main" val="2670832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308324"/>
          </a:xfrm>
        </p:spPr>
        <p:txBody>
          <a:bodyPr/>
          <a:lstStyle/>
          <a:p>
            <a:pPr hangingPunct="0">
              <a:spcAft>
                <a:spcPts val="0"/>
              </a:spcAft>
              <a:tabLst>
                <a:tab pos="5671185" algn="l"/>
              </a:tabLst>
            </a:pPr>
            <a:r>
              <a:rPr lang="en-US" altLang="zh-CN"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为中华人民共和国领航</a:t>
            </a:r>
            <a:r>
              <a:rPr lang="en-US" altLang="zh-CN"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大会分析了当时国内形势和主要矛盾的变化</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指出党和人民的主要任务就是集中力量发展生产力</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把我国尽快地从落后的农业国变为先进的工业国。</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根据材料三，写出这次大会的名称。这次大会的召开有何历史意义？</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291596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中共八大。中共八大以后</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我国开始全面的大规模的社会主义建设。</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81064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73168"/>
            <a:ext cx="11485848" cy="4168000"/>
          </a:xfrm>
        </p:spPr>
        <p:txBody>
          <a:bodyPr/>
          <a:lstStyle/>
          <a:p>
            <a:pPr hangingPunct="0">
              <a:lnSpc>
                <a:spcPct val="140000"/>
              </a:lnSpc>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回顾中华人民共和国成立初期经济建设的历史，一定能给今天的经济建设贡献更多的宝贵经验。阅读下列材料，回答问题。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中华人民共和国成立初期</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我国的工业基础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特别是重工业基础非常薄弱</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这种落后的经济状况只能靠优先发展重工业才能改变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只有钢铁等基础工业发展了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机器制造业的原料增多了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轻工业的装备才能保证</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当时的国际环境也急需我们尽快建立强大的军事工业</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以增强国防力量。</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671185" algn="l"/>
              </a:tabLs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材料一反映了中华人民共和国成立初期我国经济的什么状况？为改变这种状况，我国制定了什么计划？分析制定这一计划的必要性。</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4869160"/>
            <a:ext cx="11485848" cy="1582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lnSpc>
                <a:spcPct val="140000"/>
              </a:lnSpc>
              <a:spcAft>
                <a:spcPts val="0"/>
              </a:spcAft>
              <a:tabLst>
                <a:tab pos="5671185" algn="l"/>
              </a:tabLst>
            </a:pPr>
            <a:r>
              <a:rPr lang="zh-CN" altLang="zh-CN"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工业水平很低</a:t>
            </a:r>
            <a:r>
              <a:rPr lang="zh-CN" altLang="zh-CN"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基础薄弱</a:t>
            </a:r>
            <a:r>
              <a:rPr lang="zh-CN" altLang="zh-CN"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门类不全。第一个五年计划。工业基础落后</a:t>
            </a:r>
            <a:r>
              <a:rPr lang="zh-CN" altLang="zh-CN"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只有优先发展重工业才能奠定社会主义工业化基础</a:t>
            </a:r>
            <a:r>
              <a:rPr lang="zh-CN" altLang="zh-CN"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严峻的国际形势急需我们尽快建立强大的军事工业</a:t>
            </a:r>
            <a:r>
              <a:rPr lang="zh-CN" altLang="zh-CN"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以增强国防力量。</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76533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1956</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年我国国民经济中公私经济的地位</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4109237049"/>
              </p:ext>
            </p:extLst>
          </p:nvPr>
        </p:nvGraphicFramePr>
        <p:xfrm>
          <a:off x="343711" y="1567056"/>
          <a:ext cx="11502991" cy="1645920"/>
        </p:xfrm>
        <a:graphic>
          <a:graphicData uri="http://schemas.openxmlformats.org/drawingml/2006/table">
            <a:tbl>
              <a:tblPr firstRow="1" firstCol="1" bandRow="1"/>
              <a:tblGrid>
                <a:gridCol w="3835097">
                  <a:extLst>
                    <a:ext uri="{9D8B030D-6E8A-4147-A177-3AD203B41FA5}">
                      <a16:colId xmlns:a16="http://schemas.microsoft.com/office/drawing/2014/main" val="3092237929"/>
                    </a:ext>
                  </a:extLst>
                </a:gridCol>
                <a:gridCol w="3835097">
                  <a:extLst>
                    <a:ext uri="{9D8B030D-6E8A-4147-A177-3AD203B41FA5}">
                      <a16:colId xmlns:a16="http://schemas.microsoft.com/office/drawing/2014/main" val="3132116939"/>
                    </a:ext>
                  </a:extLst>
                </a:gridCol>
                <a:gridCol w="3832797">
                  <a:extLst>
                    <a:ext uri="{9D8B030D-6E8A-4147-A177-3AD203B41FA5}">
                      <a16:colId xmlns:a16="http://schemas.microsoft.com/office/drawing/2014/main" val="4168334937"/>
                    </a:ext>
                  </a:extLst>
                </a:gridCol>
              </a:tblGrid>
              <a:tr h="0">
                <a:tc>
                  <a:txBody>
                    <a:bodyPr/>
                    <a:lstStyle/>
                    <a:p>
                      <a:pPr algn="ctr" hangingPunct="0">
                        <a:lnSpc>
                          <a:spcPct val="150000"/>
                        </a:lnSpc>
                        <a:spcAft>
                          <a:spcPts val="0"/>
                        </a:spcAft>
                        <a:tabLst>
                          <a:tab pos="567118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公有制经济</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私有制经济</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16085805"/>
                  </a:ext>
                </a:extLst>
              </a:tr>
              <a:tr h="0">
                <a:tc>
                  <a:txBody>
                    <a:bodyPr/>
                    <a:lstStyle/>
                    <a:p>
                      <a:pPr algn="ctr" hangingPunct="0">
                        <a:lnSpc>
                          <a:spcPct val="150000"/>
                        </a:lnSpc>
                        <a:spcAft>
                          <a:spcPts val="0"/>
                        </a:spcAft>
                        <a:tabLst>
                          <a:tab pos="567118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工业总产值</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100</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48181140"/>
                  </a:ext>
                </a:extLst>
              </a:tr>
              <a:tr h="0">
                <a:tc>
                  <a:txBody>
                    <a:bodyPr/>
                    <a:lstStyle/>
                    <a:p>
                      <a:pPr algn="ctr" hangingPunct="0">
                        <a:lnSpc>
                          <a:spcPct val="150000"/>
                        </a:lnSpc>
                        <a:spcAft>
                          <a:spcPts val="0"/>
                        </a:spcAft>
                        <a:tabLst>
                          <a:tab pos="567118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商业零售额</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95.8</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dirty="0">
                          <a:solidFill>
                            <a:srgbClr val="000000"/>
                          </a:solidFill>
                          <a:effectLst/>
                          <a:latin typeface="+mn-lt"/>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94754507"/>
                  </a:ext>
                </a:extLst>
              </a:tr>
            </a:tbl>
          </a:graphicData>
        </a:graphic>
      </p:graphicFrame>
      <p:sp>
        <p:nvSpPr>
          <p:cNvPr id="5" name="内容占位符 2"/>
          <p:cNvSpPr txBox="1">
            <a:spLocks/>
          </p:cNvSpPr>
          <p:nvPr/>
        </p:nvSpPr>
        <p:spPr bwMode="auto">
          <a:xfrm>
            <a:off x="334566" y="335680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材料二反映了我国经济成分有什么变化？这种变化有什么重大意义？</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388293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我国公有制经济占主体地位。标志着社会主义基本制度在我国建立起来</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我国从此进入社会主义初级阶段。</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09685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970318"/>
          </a:xfrm>
        </p:spPr>
        <p:txBody>
          <a:bodyPr/>
          <a:lstStyle/>
          <a:p>
            <a:pPr hangingPunct="0">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1949</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年为节点</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中国实现了从半殖民地半封建社会到人民当家作主新社会的历史性转变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从新民主主义革命到社会主义革命和建设的历史性转变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从高度集中的计划经济体制到充满活力的社会主义市场经济体制、从封闭半封闭到全方位开放的历史性转变。中国</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北京时间</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跳跃的数字中迈开奋进的脚步。</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5671185" algn="l"/>
              </a:tabLst>
            </a:pP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摘编自《人民日报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世界通过</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北京时间</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感受</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中国奇迹</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简述你对材料三中</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从新民主主义革命到社会主义革命和建设的历史性转变</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的理解。</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2"/>
          <p:cNvSpPr txBox="1">
            <a:spLocks/>
          </p:cNvSpPr>
          <p:nvPr/>
        </p:nvSpPr>
        <p:spPr bwMode="auto">
          <a:xfrm>
            <a:off x="360854" y="456354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zh-CN" altLang="zh-CN"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略。</a:t>
            </a:r>
            <a:endParaRPr lang="zh-CN" altLang="zh-CN" sz="12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26991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阅读下列材料，回答问题。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1956</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1978</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年是中华人民共和国在艰辛探索中曲折发展的时期。 </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社会主义建设的探索和成就</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为此后开创中国特色社会主义道路提供了宝贵经验、理论准备和物质基础。</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5671185" algn="l"/>
              </a:tabLst>
            </a:pP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《中华人民共和国简史》</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429730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422798" y="1556792"/>
            <a:ext cx="7858950" cy="3188201"/>
          </a:xfrm>
          <a:prstGeom prst="rect">
            <a:avLst/>
          </a:prstGeom>
        </p:spPr>
      </p:pic>
    </p:spTree>
    <p:extLst>
      <p:ext uri="{BB962C8B-B14F-4D97-AF65-F5344CB8AC3E}">
        <p14:creationId xmlns:p14="http://schemas.microsoft.com/office/powerpoint/2010/main" val="252529588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我国工人阶级和广大劳动群众要大力弘扬劳模精神、劳动精神、工匠精神</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适应当今世界科技革命和产业变革的需要</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勤学苦练、深入钻研</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勇于创新、敢为人先</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不断提高技术技能水平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为推动高质量发展、实施制造强国战略、全面建设社会主义现代化国家贡献智慧和力量。</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5671185" algn="l"/>
              </a:tabLst>
            </a:pP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摘自习近平致首届大国工匠创新交流大会的贺信</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5351916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5671185" algn="l"/>
              </a:tabLst>
            </a:pP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根据材料一并结合所学知识，写出这一时期的</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建设成就</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有哪些。</a:t>
            </a: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任写</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例</a:t>
            </a: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132300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zh-CN" altLang="zh-CN"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略。</a:t>
            </a:r>
            <a:endParaRPr lang="zh-CN" altLang="zh-CN" sz="12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76841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材料二是我国全面建设社会主义时期涌现出的模范人物，请写出他们的名字。并任选一位简要介绍其事迹。</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358902" y="2204864"/>
            <a:ext cx="6192688" cy="2512236"/>
          </a:xfrm>
          <a:prstGeom prst="rect">
            <a:avLst/>
          </a:prstGeom>
        </p:spPr>
      </p:pic>
      <p:sp>
        <p:nvSpPr>
          <p:cNvPr id="4" name="内容占位符 2"/>
          <p:cNvSpPr txBox="1">
            <a:spLocks/>
          </p:cNvSpPr>
          <p:nvPr/>
        </p:nvSpPr>
        <p:spPr bwMode="auto">
          <a:xfrm>
            <a:off x="360854" y="494098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zh-CN" altLang="zh-CN"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略。</a:t>
            </a:r>
            <a:endParaRPr lang="zh-CN" altLang="zh-CN" sz="12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49558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根据材料三，指出我国大力弘扬劳模精神、劳动精神和工匠精神的必要性。</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27138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时代的需要</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当今科技发展的需要</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国家强盛的需要</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社会主义现代化建设的需要</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等等。</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10209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中国第一个五年计划集中主要力量优先发展</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轻工业</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农业</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 </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重工业</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商业</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第九十二中学阶段练习</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为了便于记忆历史知识，我们常用简洁的词语来总结某一时期的主要建设成就。</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一桥</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二铁</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三藏</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四厂</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总结的是我国哪一时期的建设成就</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1953</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1957</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1957</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1965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1966</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1976</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1978</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6839850" y="882344"/>
            <a:ext cx="407484" cy="461665"/>
          </a:xfrm>
          <a:prstGeom prst="rect">
            <a:avLst/>
          </a:prstGeom>
        </p:spPr>
        <p:txBody>
          <a:bodyPr wrap="none">
            <a:spAutoFit/>
          </a:bodyPr>
          <a:lstStyle/>
          <a:p>
            <a:r>
              <a:rPr lang="en-US" altLang="zh-CN" sz="2400" dirty="0"/>
              <a:t>C</a:t>
            </a:r>
            <a:endParaRPr lang="zh-CN" altLang="en-US" dirty="0"/>
          </a:p>
        </p:txBody>
      </p:sp>
      <p:sp>
        <p:nvSpPr>
          <p:cNvPr id="6" name="矩形 5"/>
          <p:cNvSpPr/>
          <p:nvPr/>
        </p:nvSpPr>
        <p:spPr>
          <a:xfrm>
            <a:off x="2826798" y="3624199"/>
            <a:ext cx="407484" cy="461665"/>
          </a:xfrm>
          <a:prstGeom prst="rect">
            <a:avLst/>
          </a:prstGeom>
        </p:spPr>
        <p:txBody>
          <a:bodyPr wrap="none">
            <a:spAutoFit/>
          </a:bodyPr>
          <a:lstStyle/>
          <a:p>
            <a:r>
              <a:rPr lang="en-US" altLang="zh-CN" sz="2400" dirty="0"/>
              <a:t>A</a:t>
            </a:r>
            <a:endParaRPr lang="zh-CN" altLang="en-US" dirty="0"/>
          </a:p>
        </p:txBody>
      </p:sp>
    </p:spTree>
    <p:extLst>
      <p:ext uri="{BB962C8B-B14F-4D97-AF65-F5344CB8AC3E}">
        <p14:creationId xmlns:p14="http://schemas.microsoft.com/office/powerpoint/2010/main" val="2508064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第九十二中学阶段练习</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共产党中国的工业成长是迅速的、动人的</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1957</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年为止</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是一个大胆创新、成绩斐然的时代。</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这段文字评价的是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三大改造基本完成的意义</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一五</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计划成就的意义</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人民公社化运动的历史背景</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进行改革开放的必然趋势</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0450854" y="1430360"/>
            <a:ext cx="389850" cy="461665"/>
          </a:xfrm>
          <a:prstGeom prst="rect">
            <a:avLst/>
          </a:prstGeom>
        </p:spPr>
        <p:txBody>
          <a:bodyPr wrap="none">
            <a:spAutoFit/>
          </a:bodyPr>
          <a:lstStyle/>
          <a:p>
            <a:r>
              <a:rPr lang="en-US" altLang="zh-CN" sz="2400" dirty="0"/>
              <a:t>B</a:t>
            </a:r>
            <a:endParaRPr lang="zh-CN" altLang="en-US" dirty="0"/>
          </a:p>
        </p:txBody>
      </p:sp>
    </p:spTree>
    <p:extLst>
      <p:ext uri="{BB962C8B-B14F-4D97-AF65-F5344CB8AC3E}">
        <p14:creationId xmlns:p14="http://schemas.microsoft.com/office/powerpoint/2010/main" val="2399850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1953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年，中国第一座大型露天煤矿建成投产；</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年，中国第一辆解放牌汽车诞生；</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1957</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年，武汉长江大桥建成。</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一五</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建设成就</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开辟了中国式现代化道路</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促进了国民经济的大发展</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彻底改变工业落后的面貌</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奠定社会主义工业化基础</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7679382" y="1438617"/>
            <a:ext cx="407484" cy="461665"/>
          </a:xfrm>
          <a:prstGeom prst="rect">
            <a:avLst/>
          </a:prstGeom>
        </p:spPr>
        <p:txBody>
          <a:bodyPr wrap="none">
            <a:spAutoFit/>
          </a:bodyPr>
          <a:lstStyle/>
          <a:p>
            <a:r>
              <a:rPr lang="en-US" altLang="zh-CN" sz="2400" dirty="0"/>
              <a:t>D</a:t>
            </a:r>
            <a:endParaRPr lang="zh-CN" altLang="en-US" dirty="0"/>
          </a:p>
        </p:txBody>
      </p:sp>
    </p:spTree>
    <p:extLst>
      <p:ext uri="{BB962C8B-B14F-4D97-AF65-F5344CB8AC3E}">
        <p14:creationId xmlns:p14="http://schemas.microsoft.com/office/powerpoint/2010/main" val="3330942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武清区期中改编</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我国的根本政治制度是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中国共产党领导的多党合作和政治协商</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制度</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人民代表大会制度</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民族区域自治</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制度</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社会主义基本制度</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393254"/>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1954</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月，第一届全国人民代表大会第一次会议通过了《中华人民共和国宪法》，此前，全国有</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0000"/>
                </a:solidFill>
                <a:latin typeface="+mj-lt"/>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亿余人参加宪法草案讨论，提出</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118</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万多条修改、补充意见和问题。这表明宪法的制定</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67118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扩大了政协参政议政的职能</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推动了社会主义工业化建设</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67118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体现了人民当家作主的权利</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标志着社会主义制度的建立</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7391350" y="877190"/>
            <a:ext cx="389850" cy="461665"/>
          </a:xfrm>
          <a:prstGeom prst="rect">
            <a:avLst/>
          </a:prstGeom>
        </p:spPr>
        <p:txBody>
          <a:bodyPr wrap="none">
            <a:spAutoFit/>
          </a:bodyPr>
          <a:lstStyle/>
          <a:p>
            <a:r>
              <a:rPr lang="en-US" altLang="zh-CN" sz="2400" dirty="0"/>
              <a:t>B</a:t>
            </a:r>
            <a:endParaRPr lang="zh-CN" altLang="en-US" dirty="0"/>
          </a:p>
        </p:txBody>
      </p:sp>
      <p:sp>
        <p:nvSpPr>
          <p:cNvPr id="7" name="矩形 6"/>
          <p:cNvSpPr/>
          <p:nvPr/>
        </p:nvSpPr>
        <p:spPr>
          <a:xfrm>
            <a:off x="4006974" y="3619171"/>
            <a:ext cx="407484" cy="461665"/>
          </a:xfrm>
          <a:prstGeom prst="rect">
            <a:avLst/>
          </a:prstGeom>
        </p:spPr>
        <p:txBody>
          <a:bodyPr wrap="none">
            <a:spAutoFit/>
          </a:bodyPr>
          <a:lstStyle/>
          <a:p>
            <a:r>
              <a:rPr lang="en-US" altLang="zh-CN" sz="2400" dirty="0"/>
              <a:t>C</a:t>
            </a:r>
            <a:endParaRPr lang="zh-CN" altLang="en-US" dirty="0"/>
          </a:p>
        </p:txBody>
      </p:sp>
    </p:spTree>
    <p:extLst>
      <p:ext uri="{BB962C8B-B14F-4D97-AF65-F5344CB8AC3E}">
        <p14:creationId xmlns:p14="http://schemas.microsoft.com/office/powerpoint/2010/main" val="316503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862322"/>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据一位宪法学者的研究，抛开一些体制性的差异，五四宪法</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草案</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年苏联宪法条文相比，两者相同的有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条，约占五四宪法条文总数的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％。据此可知，五四宪法</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充分反映人民是国家的主人</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完全照抄照搬了苏联的经验</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借鉴世界社会主义法治成果</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是我国第一部社会主义宪法</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65054" y="1990408"/>
            <a:ext cx="407484" cy="461665"/>
          </a:xfrm>
          <a:prstGeom prst="rect">
            <a:avLst/>
          </a:prstGeom>
        </p:spPr>
        <p:txBody>
          <a:bodyPr wrap="none">
            <a:spAutoFit/>
          </a:bodyPr>
          <a:lstStyle/>
          <a:p>
            <a:r>
              <a:rPr lang="en-US" altLang="zh-CN" sz="2400" dirty="0"/>
              <a:t>C</a:t>
            </a:r>
            <a:endParaRPr lang="zh-CN" altLang="en-US" dirty="0"/>
          </a:p>
        </p:txBody>
      </p:sp>
    </p:spTree>
    <p:extLst>
      <p:ext uri="{BB962C8B-B14F-4D97-AF65-F5344CB8AC3E}">
        <p14:creationId xmlns:p14="http://schemas.microsoft.com/office/powerpoint/2010/main" val="3543799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宪法是我国的根本法。</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年是《中华人民共和国宪法》诞生</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周年。该宪法制定的主要意义是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为实行农民土地所有制提供法律保障</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吹响了中国工业化建设的号角</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开创党派之间民主协商新局面</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奠定社会主义民主政治基础</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2854846" y="1412776"/>
            <a:ext cx="407484" cy="461665"/>
          </a:xfrm>
          <a:prstGeom prst="rect">
            <a:avLst/>
          </a:prstGeom>
        </p:spPr>
        <p:txBody>
          <a:bodyPr wrap="none">
            <a:spAutoFit/>
          </a:bodyPr>
          <a:lstStyle/>
          <a:p>
            <a:r>
              <a:rPr lang="en-US" altLang="zh-CN" sz="2400" dirty="0"/>
              <a:t>D</a:t>
            </a:r>
            <a:endParaRPr lang="zh-CN" altLang="en-US" dirty="0"/>
          </a:p>
        </p:txBody>
      </p:sp>
    </p:spTree>
    <p:extLst>
      <p:ext uri="{BB962C8B-B14F-4D97-AF65-F5344CB8AC3E}">
        <p14:creationId xmlns:p14="http://schemas.microsoft.com/office/powerpoint/2010/main" val="3326634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南通中考</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年出版的宣传画。该作品旨在体现</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土地革命取得巨大的成就</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青年投身国家建设的志向</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国民经济调整任务的完成</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包产到户激发农民的热情</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982638" y="899928"/>
            <a:ext cx="1886061" cy="397197"/>
          </a:xfrm>
          <a:prstGeom prst="rect">
            <a:avLst/>
          </a:prstGeom>
        </p:spPr>
      </p:pic>
      <p:pic>
        <p:nvPicPr>
          <p:cNvPr id="4" name="jsntls03.jpg" descr="id:2147485836;FounderCES"/>
          <p:cNvPicPr/>
          <p:nvPr/>
        </p:nvPicPr>
        <p:blipFill>
          <a:blip r:embed="rId3"/>
          <a:stretch>
            <a:fillRect/>
          </a:stretch>
        </p:blipFill>
        <p:spPr>
          <a:xfrm>
            <a:off x="4727054" y="1907436"/>
            <a:ext cx="4752548" cy="3402011"/>
          </a:xfrm>
          <a:prstGeom prst="rect">
            <a:avLst/>
          </a:prstGeom>
        </p:spPr>
      </p:pic>
      <p:sp>
        <p:nvSpPr>
          <p:cNvPr id="6" name="矩形 5"/>
          <p:cNvSpPr/>
          <p:nvPr/>
        </p:nvSpPr>
        <p:spPr>
          <a:xfrm>
            <a:off x="11425489" y="894069"/>
            <a:ext cx="389850" cy="461665"/>
          </a:xfrm>
          <a:prstGeom prst="rect">
            <a:avLst/>
          </a:prstGeom>
        </p:spPr>
        <p:txBody>
          <a:bodyPr wrap="none">
            <a:spAutoFit/>
          </a:bodyPr>
          <a:lstStyle/>
          <a:p>
            <a:r>
              <a:rPr lang="en-US" altLang="zh-CN" sz="2400" dirty="0"/>
              <a:t>B</a:t>
            </a:r>
            <a:endParaRPr lang="zh-CN" altLang="en-US" dirty="0"/>
          </a:p>
        </p:txBody>
      </p:sp>
    </p:spTree>
    <p:extLst>
      <p:ext uri="{BB962C8B-B14F-4D97-AF65-F5344CB8AC3E}">
        <p14:creationId xmlns:p14="http://schemas.microsoft.com/office/powerpoint/2010/main" val="435014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rtlCol="0" anchor="ctr" anchorCtr="0" compatLnSpc="1">
        <a:prstTxWarp prst="textNoShape">
          <a:avLst/>
        </a:prstTxWarp>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itchFamily="18"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1035</TotalTime>
  <Words>1135</Words>
  <Application>Microsoft Office PowerPoint</Application>
  <PresentationFormat>自定义</PresentationFormat>
  <Paragraphs>156</Paragraphs>
  <Slides>29</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29</vt:i4>
      </vt:variant>
    </vt:vector>
  </HeadingPairs>
  <TitlesOfParts>
    <vt:vector size="37"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295</cp:revision>
  <dcterms:created xsi:type="dcterms:W3CDTF">2020-11-06T05:24:40Z</dcterms:created>
  <dcterms:modified xsi:type="dcterms:W3CDTF">2024-12-16T08:07:23Z</dcterms:modified>
</cp:coreProperties>
</file>